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Comfortaa Light"/>
      <p:regular r:id="rId17"/>
      <p:bold r:id="rId18"/>
    </p:embeddedFont>
    <p:embeddedFont>
      <p:font typeface="Comfortaa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omfortaaLigh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omfortaa-regular.fntdata"/><Relationship Id="rId6" Type="http://schemas.openxmlformats.org/officeDocument/2006/relationships/slide" Target="slides/slide1.xml"/><Relationship Id="rId18" Type="http://schemas.openxmlformats.org/officeDocument/2006/relationships/font" Target="fonts/Comfortaa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3925af0a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3925af0a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4bd5a50855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4bd5a50855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3925af0a07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23925af0a07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4bd5a50855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4bd5a50855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4bd5a508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4bd5a508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4bd5a50855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4bd5a50855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bd5a50855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bd5a5085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4bd5a5085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4bd5a5085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bd5a5085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4bd5a5085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4bd5a50855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4bd5a50855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4bd5a50855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4bd5a50855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hyperlink" Target="https://youtu.be/AIxtaroWqBU" TargetMode="External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youtu.be/AIxtaroWqBU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hyperlink" Target="https://youtu.be/1a4pgYzeFw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25950" y="3855925"/>
            <a:ext cx="557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Datasets, RDD, Dataframes</a:t>
            </a:r>
            <a:endParaRPr sz="18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6500" y="916725"/>
            <a:ext cx="2169836" cy="382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Spark SQL</a:t>
            </a:r>
            <a:endParaRPr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4675" y="2422775"/>
            <a:ext cx="4428500" cy="22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/>
        </p:nvSpPr>
        <p:spPr>
          <a:xfrm>
            <a:off x="391100" y="1034800"/>
            <a:ext cx="8315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S</a:t>
            </a: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ame execution engine is used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D</a:t>
            </a: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evelopers can easily switch back and forth between different APIs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spcBef>
                <a:spcPts val="1000"/>
              </a:spcBef>
              <a:spcAft>
                <a:spcPts val="1000"/>
              </a:spcAft>
              <a:buSzPts val="1400"/>
              <a:buFont typeface="Comfortaa"/>
              <a:buChar char="○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i.e. which provides the most natural way to express a given transformation.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100" y="2647913"/>
            <a:ext cx="3601851" cy="1793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725369" y="4001663"/>
            <a:ext cx="82428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Font typeface="Poppins Light"/>
              <a:buNone/>
            </a:pP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Next…</a:t>
            </a:r>
            <a:endParaRPr sz="18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2450" y="1896925"/>
            <a:ext cx="962025" cy="231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are the RDDs, Dataframes, and Datasets</a:t>
            </a:r>
            <a:endParaRPr/>
          </a:p>
        </p:txBody>
      </p:sp>
      <p:sp>
        <p:nvSpPr>
          <p:cNvPr id="67" name="Google Shape;67;p15"/>
          <p:cNvSpPr/>
          <p:nvPr/>
        </p:nvSpPr>
        <p:spPr>
          <a:xfrm>
            <a:off x="1623375" y="1731025"/>
            <a:ext cx="1807800" cy="7773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RDD</a:t>
            </a:r>
            <a:endParaRPr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5957200" y="1731025"/>
            <a:ext cx="1807800" cy="7773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Dataframes</a:t>
            </a:r>
            <a:endParaRPr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3668100" y="3357325"/>
            <a:ext cx="1807800" cy="7773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Datasets</a:t>
            </a:r>
            <a:endParaRPr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220">
                <a:latin typeface="Comfortaa"/>
                <a:ea typeface="Comfortaa"/>
                <a:cs typeface="Comfortaa"/>
                <a:sym typeface="Comfortaa"/>
              </a:rPr>
              <a:t>Spark RDD: Resilient Distributed Datasets</a:t>
            </a:r>
            <a:endParaRPr sz="222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228675"/>
            <a:ext cx="437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RDD = fundamental data structures in Spark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2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I</a:t>
            </a: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mmutable &amp; distributed data structure.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2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Fault-tolerant collection of elements that can be operated on in parallel.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Two ways to create RDDs: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2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Parallelizing an existing collection in your driver program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200"/>
              </a:spcBef>
              <a:spcAft>
                <a:spcPts val="120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Referencing a dataset in an external storage system; e.g. HDFS, HBase, Amazon S3, etc.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1625" y="1163778"/>
            <a:ext cx="1910726" cy="910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5973" y="2074775"/>
            <a:ext cx="3733503" cy="249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1201975" y="534200"/>
            <a:ext cx="729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W</a:t>
            </a: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hen to use RDD example</a:t>
            </a:r>
            <a:endParaRPr sz="18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549425" y="1205650"/>
            <a:ext cx="7857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Comfortaa"/>
                <a:ea typeface="Comfortaa"/>
                <a:cs typeface="Comfortaa"/>
                <a:sym typeface="Comfortaa"/>
              </a:rPr>
              <a:t>RDD</a:t>
            </a: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 are better for </a:t>
            </a:r>
            <a:r>
              <a:rPr lang="en-GB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Unstructured data. </a:t>
            </a:r>
            <a:endParaRPr>
              <a:solidFill>
                <a:schemeClr val="dk1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Example: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025" y="2422725"/>
            <a:ext cx="5335927" cy="1776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17"/>
          <p:cNvGrpSpPr/>
          <p:nvPr/>
        </p:nvGrpSpPr>
        <p:grpSpPr>
          <a:xfrm>
            <a:off x="5982250" y="1883050"/>
            <a:ext cx="2844123" cy="2378051"/>
            <a:chOff x="5982250" y="1883050"/>
            <a:chExt cx="2844123" cy="2378051"/>
          </a:xfrm>
        </p:grpSpPr>
        <p:sp>
          <p:nvSpPr>
            <p:cNvPr id="86" name="Google Shape;86;p17"/>
            <p:cNvSpPr txBox="1"/>
            <p:nvPr/>
          </p:nvSpPr>
          <p:spPr>
            <a:xfrm>
              <a:off x="6000750" y="1883050"/>
              <a:ext cx="2150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Comfortaa"/>
                  <a:ea typeface="Comfortaa"/>
                  <a:cs typeface="Comfortaa"/>
                  <a:sym typeface="Comfortaa"/>
                </a:rPr>
                <a:t>Or on our own example!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pic>
          <p:nvPicPr>
            <p:cNvPr id="87" name="Google Shape;87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982250" y="2361131"/>
              <a:ext cx="2844123" cy="189997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220">
                <a:latin typeface="Comfortaa"/>
                <a:ea typeface="Comfortaa"/>
                <a:cs typeface="Comfortaa"/>
                <a:sym typeface="Comfortaa"/>
              </a:rPr>
              <a:t>Spark Dataframes</a:t>
            </a:r>
            <a:endParaRPr sz="222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443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Higher-level </a:t>
            </a: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abstractions</a:t>
            </a: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 than RDD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1" marL="914400" rtl="0" algn="just">
              <a:spcBef>
                <a:spcPts val="1200"/>
              </a:spcBef>
              <a:spcAft>
                <a:spcPts val="0"/>
              </a:spcAft>
              <a:buSzPts val="1200"/>
              <a:buFont typeface="Comfortaa"/>
              <a:buChar char="○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Therefore immutable too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2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D</a:t>
            </a: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istributed collection of data organized into named columns (</a:t>
            </a:r>
            <a:r>
              <a:rPr lang="en-GB" u="sng">
                <a:latin typeface="Comfortaa"/>
                <a:ea typeface="Comfortaa"/>
                <a:cs typeface="Comfortaa"/>
                <a:sym typeface="Comfortaa"/>
              </a:rPr>
              <a:t>schema</a:t>
            </a: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1" marL="914400" rtl="0" algn="just">
              <a:spcBef>
                <a:spcPts val="1200"/>
              </a:spcBef>
              <a:spcAft>
                <a:spcPts val="0"/>
              </a:spcAft>
              <a:buSzPts val="1200"/>
              <a:buFont typeface="Comfortaa"/>
              <a:buChar char="○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Similar to a table in a relational database.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Simplifies data processing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0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Excellent for processing semi &amp; structured data, such as CSV, JSON, Parquet, Avro, and more.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2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Support filters, aggregations, joins, etc!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spcBef>
                <a:spcPts val="1200"/>
              </a:spcBef>
              <a:spcAft>
                <a:spcPts val="1200"/>
              </a:spcAft>
              <a:buSzPts val="1400"/>
              <a:buFont typeface="Comfortaa"/>
              <a:buChar char="●"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It uses Sparks Query Optimizer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9725" y="1343799"/>
            <a:ext cx="2922376" cy="155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9725" y="2975675"/>
            <a:ext cx="2922374" cy="1401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220">
                <a:latin typeface="Comfortaa"/>
                <a:ea typeface="Comfortaa"/>
                <a:cs typeface="Comfortaa"/>
                <a:sym typeface="Comfortaa"/>
              </a:rPr>
              <a:t>Spark Datasets</a:t>
            </a:r>
            <a:endParaRPr sz="222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3999900" cy="16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</a:pPr>
            <a:r>
              <a:rPr lang="en-GB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Distributed collection of data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Comfortaa"/>
              <a:buChar char="●"/>
            </a:pPr>
            <a:r>
              <a:rPr lang="en-GB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Higher abstraction on top of RDDs and Dataframes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4572000" y="4198900"/>
            <a:ext cx="4203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Source</a:t>
            </a:r>
            <a:r>
              <a:rPr lang="en-GB" sz="8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: “A Tale of Three Apache Spark APIs: RDDs vs DataFrames and Datasets”, 2016. Databricks, URL https://bit.ly/3WIo64u</a:t>
            </a:r>
            <a:endParaRPr sz="8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03" name="Google Shape;103;p19"/>
          <p:cNvGrpSpPr/>
          <p:nvPr/>
        </p:nvGrpSpPr>
        <p:grpSpPr>
          <a:xfrm>
            <a:off x="4533225" y="1246325"/>
            <a:ext cx="4242675" cy="3398225"/>
            <a:chOff x="4533225" y="1246325"/>
            <a:chExt cx="4242675" cy="3398225"/>
          </a:xfrm>
        </p:grpSpPr>
        <p:pic>
          <p:nvPicPr>
            <p:cNvPr id="104" name="Google Shape;104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533225" y="1246325"/>
              <a:ext cx="4203900" cy="30653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5" name="Google Shape;105;p19"/>
            <p:cNvSpPr txBox="1"/>
            <p:nvPr/>
          </p:nvSpPr>
          <p:spPr>
            <a:xfrm>
              <a:off x="4572000" y="4336750"/>
              <a:ext cx="420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latin typeface="Comfortaa"/>
                  <a:ea typeface="Comfortaa"/>
                  <a:cs typeface="Comfortaa"/>
                  <a:sym typeface="Comfortaa"/>
                </a:rPr>
                <a:t>Source: </a:t>
              </a:r>
              <a:r>
                <a:rPr lang="en-GB" sz="800" u="sng">
                  <a:solidFill>
                    <a:schemeClr val="hlink"/>
                  </a:solidFill>
                  <a:latin typeface="Comfortaa"/>
                  <a:ea typeface="Comfortaa"/>
                  <a:cs typeface="Comfortaa"/>
                  <a:sym typeface="Comfortaa"/>
                  <a:hlinkClick r:id="rId4"/>
                </a:rPr>
                <a:t>https://youtu.be/AIxtaroWqBU</a:t>
              </a:r>
              <a:r>
                <a:rPr lang="en-GB" sz="800">
                  <a:latin typeface="Comfortaa"/>
                  <a:ea typeface="Comfortaa"/>
                  <a:cs typeface="Comfortaa"/>
                  <a:sym typeface="Comfortaa"/>
                </a:rPr>
                <a:t> </a:t>
              </a:r>
              <a:endParaRPr sz="8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850" y="2898975"/>
            <a:ext cx="3370977" cy="14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4533225" y="892325"/>
            <a:ext cx="4203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Recommended session:</a:t>
            </a:r>
            <a:endParaRPr sz="11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120">
                <a:latin typeface="Comfortaa"/>
                <a:ea typeface="Comfortaa"/>
                <a:cs typeface="Comfortaa"/>
                <a:sym typeface="Comfortaa"/>
              </a:rPr>
              <a:t>Are d</a:t>
            </a:r>
            <a:r>
              <a:rPr lang="en-GB" sz="2120">
                <a:latin typeface="Comfortaa"/>
                <a:ea typeface="Comfortaa"/>
                <a:cs typeface="Comfortaa"/>
                <a:sym typeface="Comfortaa"/>
              </a:rPr>
              <a:t>atasets slower than DF?</a:t>
            </a:r>
            <a:endParaRPr sz="212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4238225" y="4384150"/>
            <a:ext cx="4203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Comfortaa"/>
                <a:ea typeface="Comfortaa"/>
                <a:cs typeface="Comfortaa"/>
                <a:sym typeface="Comfortaa"/>
              </a:rPr>
              <a:t>Images and Video s</a:t>
            </a:r>
            <a:r>
              <a:rPr lang="en-GB" sz="800">
                <a:latin typeface="Comfortaa"/>
                <a:ea typeface="Comfortaa"/>
                <a:cs typeface="Comfortaa"/>
                <a:sym typeface="Comfortaa"/>
              </a:rPr>
              <a:t>ource: </a:t>
            </a:r>
            <a:r>
              <a:rPr lang="en-GB" sz="8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https://youtu.be/AIxtaroWqBU</a:t>
            </a:r>
            <a:r>
              <a:rPr lang="en-GB" sz="800"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479925" y="1069325"/>
            <a:ext cx="71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Some benchmarks still find DS slower and more buggy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32" y="1597325"/>
            <a:ext cx="2713419" cy="153348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20"/>
          <p:cNvGrpSpPr/>
          <p:nvPr/>
        </p:nvGrpSpPr>
        <p:grpSpPr>
          <a:xfrm>
            <a:off x="3823125" y="1601300"/>
            <a:ext cx="4203900" cy="2724762"/>
            <a:chOff x="3823125" y="1601300"/>
            <a:chExt cx="4203900" cy="2724762"/>
          </a:xfrm>
        </p:grpSpPr>
        <p:pic>
          <p:nvPicPr>
            <p:cNvPr id="117" name="Google Shape;117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03175" y="1879088"/>
              <a:ext cx="3158188" cy="24469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p20"/>
            <p:cNvSpPr txBox="1"/>
            <p:nvPr/>
          </p:nvSpPr>
          <p:spPr>
            <a:xfrm>
              <a:off x="3823125" y="1601300"/>
              <a:ext cx="42039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2"/>
                  </a:solidFill>
                  <a:latin typeface="Comfortaa"/>
                  <a:ea typeface="Comfortaa"/>
                  <a:cs typeface="Comfortaa"/>
                  <a:sym typeface="Comfortaa"/>
                </a:rPr>
                <a:t>Recommended session:</a:t>
              </a:r>
              <a:endParaRPr sz="11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pic>
        <p:nvPicPr>
          <p:cNvPr id="119" name="Google Shape;11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3686" y="3334801"/>
            <a:ext cx="2525900" cy="142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379725"/>
            <a:ext cx="8520600" cy="10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-GB" sz="1498">
                <a:latin typeface="Comfortaa"/>
                <a:ea typeface="Comfortaa"/>
                <a:cs typeface="Comfortaa"/>
                <a:sym typeface="Comfortaa"/>
              </a:rPr>
              <a:t>My recommendation, but look for other opinions or sources;</a:t>
            </a:r>
            <a:endParaRPr sz="1498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SzPts val="891"/>
              <a:buNone/>
            </a:pPr>
            <a:r>
              <a:rPr lang="en-GB" sz="1498">
                <a:latin typeface="Comfortaa"/>
                <a:ea typeface="Comfortaa"/>
                <a:cs typeface="Comfortaa"/>
                <a:sym typeface="Comfortaa"/>
              </a:rPr>
              <a:t>i.e. Spark committers, Spark Summits, </a:t>
            </a:r>
            <a:r>
              <a:rPr lang="en-GB" sz="1498">
                <a:latin typeface="Comfortaa"/>
                <a:ea typeface="Comfortaa"/>
                <a:cs typeface="Comfortaa"/>
                <a:sym typeface="Comfortaa"/>
              </a:rPr>
              <a:t>Research</a:t>
            </a:r>
            <a:r>
              <a:rPr lang="en-GB" sz="1498">
                <a:latin typeface="Comfortaa"/>
                <a:ea typeface="Comfortaa"/>
                <a:cs typeface="Comfortaa"/>
                <a:sym typeface="Comfortaa"/>
              </a:rPr>
              <a:t> Papers, official benchmarks, …</a:t>
            </a:r>
            <a:endParaRPr sz="1498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25" name="Google Shape;125;p21"/>
          <p:cNvGrpSpPr/>
          <p:nvPr/>
        </p:nvGrpSpPr>
        <p:grpSpPr>
          <a:xfrm>
            <a:off x="4147475" y="1312938"/>
            <a:ext cx="4203900" cy="3620838"/>
            <a:chOff x="4147475" y="1312938"/>
            <a:chExt cx="4203900" cy="3620838"/>
          </a:xfrm>
        </p:grpSpPr>
        <p:pic>
          <p:nvPicPr>
            <p:cNvPr id="126" name="Google Shape;126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47750" y="1603875"/>
              <a:ext cx="3503624" cy="31067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p21"/>
            <p:cNvSpPr txBox="1"/>
            <p:nvPr/>
          </p:nvSpPr>
          <p:spPr>
            <a:xfrm>
              <a:off x="4147475" y="4625975"/>
              <a:ext cx="420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latin typeface="Comfortaa"/>
                  <a:ea typeface="Comfortaa"/>
                  <a:cs typeface="Comfortaa"/>
                  <a:sym typeface="Comfortaa"/>
                </a:rPr>
                <a:t>Source: </a:t>
              </a:r>
              <a:r>
                <a:rPr lang="en-GB" sz="800" u="sng">
                  <a:solidFill>
                    <a:schemeClr val="hlink"/>
                  </a:solidFill>
                  <a:latin typeface="Comfortaa"/>
                  <a:ea typeface="Comfortaa"/>
                  <a:cs typeface="Comfortaa"/>
                  <a:sym typeface="Comfortaa"/>
                  <a:hlinkClick r:id="rId4"/>
                </a:rPr>
                <a:t>https://youtu.be/1a4pgYzeFwE</a:t>
              </a:r>
              <a:r>
                <a:rPr lang="en-GB" sz="800">
                  <a:latin typeface="Comfortaa"/>
                  <a:ea typeface="Comfortaa"/>
                  <a:cs typeface="Comfortaa"/>
                  <a:sym typeface="Comfortaa"/>
                </a:rPr>
                <a:t> </a:t>
              </a:r>
              <a:endParaRPr sz="8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128" name="Google Shape;128;p21"/>
            <p:cNvSpPr txBox="1"/>
            <p:nvPr/>
          </p:nvSpPr>
          <p:spPr>
            <a:xfrm>
              <a:off x="4147475" y="1312938"/>
              <a:ext cx="42039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>
                  <a:solidFill>
                    <a:schemeClr val="dk2"/>
                  </a:solidFill>
                  <a:latin typeface="Comfortaa"/>
                  <a:ea typeface="Comfortaa"/>
                  <a:cs typeface="Comfortaa"/>
                  <a:sym typeface="Comfortaa"/>
                </a:rPr>
                <a:t>Recommended session:</a:t>
              </a:r>
              <a:endParaRPr sz="9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sp>
        <p:nvSpPr>
          <p:cNvPr id="129" name="Google Shape;129;p21"/>
          <p:cNvSpPr txBox="1"/>
          <p:nvPr/>
        </p:nvSpPr>
        <p:spPr>
          <a:xfrm>
            <a:off x="614650" y="1731125"/>
            <a:ext cx="3235200" cy="16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2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Stick to Spark Dataframes (at least for now)</a:t>
            </a:r>
            <a:endParaRPr sz="162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20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S</a:t>
            </a:r>
            <a:r>
              <a:rPr lang="en-GB" sz="1620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implification + Performance</a:t>
            </a:r>
            <a:endParaRPr sz="800">
              <a:solidFill>
                <a:schemeClr val="accent5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/>
        </p:nvSpPr>
        <p:spPr>
          <a:xfrm>
            <a:off x="1201975" y="534200"/>
            <a:ext cx="7297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When to use what: RDD, Dataframes, Datasets</a:t>
            </a:r>
            <a:endParaRPr sz="17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135" name="Google Shape;135;p22"/>
          <p:cNvSpPr txBox="1"/>
          <p:nvPr/>
        </p:nvSpPr>
        <p:spPr>
          <a:xfrm>
            <a:off x="549425" y="1129450"/>
            <a:ext cx="3822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Comfortaa"/>
                <a:ea typeface="Comfortaa"/>
                <a:cs typeface="Comfortaa"/>
                <a:sym typeface="Comfortaa"/>
              </a:rPr>
              <a:t>RDD</a:t>
            </a: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 are better for low-level: 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➔"/>
            </a:pPr>
            <a:r>
              <a:rPr lang="en-GB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Unstructured data</a:t>
            </a:r>
            <a:endParaRPr>
              <a:solidFill>
                <a:schemeClr val="dk1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➔"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No schema validation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Comfortaa"/>
                <a:ea typeface="Comfortaa"/>
                <a:cs typeface="Comfortaa"/>
                <a:sym typeface="Comfortaa"/>
              </a:rPr>
              <a:t>DataFrames &amp; Datasets</a:t>
            </a: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 are better for: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➔"/>
            </a:pPr>
            <a:r>
              <a:rPr lang="en-GB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Semi-structured data</a:t>
            </a:r>
            <a:endParaRPr>
              <a:solidFill>
                <a:schemeClr val="dk1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➔"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Schema validation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◆"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Including Dynamic schema or schema evolution. 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Coming up: Spark context vs. Session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8043" y="1510450"/>
            <a:ext cx="3724257" cy="212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/>
          <p:nvPr/>
        </p:nvSpPr>
        <p:spPr>
          <a:xfrm>
            <a:off x="4782700" y="2391258"/>
            <a:ext cx="2450100" cy="489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 txBox="1"/>
          <p:nvPr/>
        </p:nvSpPr>
        <p:spPr>
          <a:xfrm>
            <a:off x="3404350" y="1129450"/>
            <a:ext cx="520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*</a:t>
            </a:r>
            <a:r>
              <a:rPr lang="en-GB" sz="1000">
                <a:solidFill>
                  <a:srgbClr val="000000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RDD = resilient distributed dataset (more to come!)</a:t>
            </a:r>
            <a:endParaRPr sz="1200"/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9975" y="3157475"/>
            <a:ext cx="2124600" cy="18007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2"/>
          <p:cNvSpPr/>
          <p:nvPr/>
        </p:nvSpPr>
        <p:spPr>
          <a:xfrm>
            <a:off x="6078100" y="3314075"/>
            <a:ext cx="1845000" cy="264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